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65" r:id="rId2"/>
    <p:sldId id="258" r:id="rId3"/>
    <p:sldId id="268" r:id="rId4"/>
    <p:sldId id="269" r:id="rId5"/>
    <p:sldId id="267" r:id="rId6"/>
    <p:sldId id="266" r:id="rId7"/>
    <p:sldId id="256" r:id="rId8"/>
  </p:sldIdLst>
  <p:sldSz cx="24387175" cy="13716000"/>
  <p:notesSz cx="6858000" cy="9144000"/>
  <p:defaultTextStyle>
    <a:defPPr>
      <a:defRPr lang="en-US"/>
    </a:defPPr>
    <a:lvl1pPr marL="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39C"/>
    <a:srgbClr val="F8CD46"/>
    <a:srgbClr val="C8C5CA"/>
    <a:srgbClr val="032B60"/>
    <a:srgbClr val="A791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5953FC-1EC6-4FEC-AB25-A009993FB06F}" v="1" dt="2023-04-07T17:30:53.5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36"/>
    <p:restoredTop sz="94674"/>
  </p:normalViewPr>
  <p:slideViewPr>
    <p:cSldViewPr snapToGrid="0" snapToObjects="1">
      <p:cViewPr varScale="1">
        <p:scale>
          <a:sx n="45" d="100"/>
          <a:sy n="45" d="100"/>
        </p:scale>
        <p:origin x="1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9FAFD-9D89-49E8-A8A1-F1947406B8E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88255-07D5-484C-9C0D-C1E0BA06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34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2115-E0AE-7349-B651-19628F808C4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6BC-09C6-9F4D-BC8E-FB2328A8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2115-E0AE-7349-B651-19628F808C4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6BC-09C6-9F4D-BC8E-FB2328A8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52072" y="730250"/>
            <a:ext cx="5258485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618" y="730250"/>
            <a:ext cx="15470614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2115-E0AE-7349-B651-19628F808C4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6BC-09C6-9F4D-BC8E-FB2328A8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2115-E0AE-7349-B651-19628F808C4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6BC-09C6-9F4D-BC8E-FB2328A8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917" y="3419477"/>
            <a:ext cx="21033938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917" y="9178927"/>
            <a:ext cx="2103393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2115-E0AE-7349-B651-19628F808C4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6BC-09C6-9F4D-BC8E-FB2328A8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618" y="3651250"/>
            <a:ext cx="10364549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6008" y="3651250"/>
            <a:ext cx="10364549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2115-E0AE-7349-B651-19628F808C4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6BC-09C6-9F4D-BC8E-FB2328A8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5" y="730251"/>
            <a:ext cx="21033938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796" y="3362326"/>
            <a:ext cx="10316917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796" y="5010150"/>
            <a:ext cx="10316917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6007" y="3362326"/>
            <a:ext cx="1036772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6007" y="5010150"/>
            <a:ext cx="1036772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2115-E0AE-7349-B651-19628F808C4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6BC-09C6-9F4D-BC8E-FB2328A8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2115-E0AE-7349-B651-19628F808C4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6BC-09C6-9F4D-BC8E-FB2328A8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2115-E0AE-7349-B651-19628F808C4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6BC-09C6-9F4D-BC8E-FB2328A8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2115-E0AE-7349-B651-19628F808C4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6BC-09C6-9F4D-BC8E-FB2328A8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7726" y="1974851"/>
            <a:ext cx="1234600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2115-E0AE-7349-B651-19628F808C4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6BC-09C6-9F4D-BC8E-FB2328A8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02115-E0AE-7349-B651-19628F808C4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1E6BC-09C6-9F4D-BC8E-FB2328A8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0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3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45ED44-61BA-E245-BBEA-1B34D296D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199" y="1744950"/>
            <a:ext cx="1444775" cy="16093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A90285-F814-5C41-90EA-FEDE23685D7F}"/>
              </a:ext>
            </a:extLst>
          </p:cNvPr>
          <p:cNvSpPr txBox="1"/>
          <p:nvPr/>
        </p:nvSpPr>
        <p:spPr>
          <a:xfrm>
            <a:off x="1492272" y="3857178"/>
            <a:ext cx="21447469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 of North American Monsoon Convective Precipitation Flooding in Arizona to the Atmospheric Boundary Layer and Circulation</a:t>
            </a:r>
          </a:p>
          <a:p>
            <a:pPr algn="ctr"/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Brooke Sullivan 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Mentor: Dr. Dorothea Ivanova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9D5915-801A-3145-BD39-A0C8F8CE6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022" y="12618683"/>
            <a:ext cx="3413126" cy="10973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E12C10-08B9-0FD2-C6DD-9D28C4AFA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7139" y="9240087"/>
            <a:ext cx="2894868" cy="44759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3DB692-33C1-10B1-CDD5-C8FEB7E33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" y="9240088"/>
            <a:ext cx="4189621" cy="447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7241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BA6879-DEFF-2D4A-BC99-173FA49FE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4174" y="12618683"/>
            <a:ext cx="3413126" cy="10973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5B7760-DBE9-7F4D-B3EB-719FB338BA05}"/>
              </a:ext>
            </a:extLst>
          </p:cNvPr>
          <p:cNvSpPr txBox="1"/>
          <p:nvPr/>
        </p:nvSpPr>
        <p:spPr>
          <a:xfrm>
            <a:off x="2806699" y="1000126"/>
            <a:ext cx="18773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Significance of Event and Emergency Response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93AD1D-7790-C12B-8411-E7978CC85C20}"/>
              </a:ext>
            </a:extLst>
          </p:cNvPr>
          <p:cNvSpPr txBox="1"/>
          <p:nvPr/>
        </p:nvSpPr>
        <p:spPr>
          <a:xfrm>
            <a:off x="1180408" y="11172305"/>
            <a:ext cx="165257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$16.3 million in damages in Maricopa County, $1.1 million in La Paz County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Officials declared a statewide emergency and within the Phoenix metro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FEMA approved federal disaster assistance for Maricopa and La Paz counties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AEDC12-3800-247A-4A62-9EA3DC4EE100}"/>
              </a:ext>
            </a:extLst>
          </p:cNvPr>
          <p:cNvSpPr txBox="1"/>
          <p:nvPr/>
        </p:nvSpPr>
        <p:spPr>
          <a:xfrm>
            <a:off x="1180409" y="2690137"/>
            <a:ext cx="14780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Hurricane Norbert strengthened on September 6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2014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Heavy rain event lasted from 10pm MST on the 7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until 11am MST on the 8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Caused devastating flooding in Central AZ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6BEC5A-B50D-B13B-4E41-4F97CF5F8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0124" y="8087715"/>
            <a:ext cx="6223557" cy="3900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493A74-DB8C-8ABC-73D0-01F55207D5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98916" y="4720363"/>
            <a:ext cx="6670011" cy="6052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A35B0F-6D43-272E-38A2-6F0ACFABC8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887434" y="4720362"/>
            <a:ext cx="6747300" cy="6052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676A65-875C-D4FC-148F-961E0C41BC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007"/>
          <a:stretch/>
        </p:blipFill>
        <p:spPr>
          <a:xfrm>
            <a:off x="16345938" y="2373639"/>
            <a:ext cx="7411931" cy="537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562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BA6879-DEFF-2D4A-BC99-173FA49FE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4174" y="12618683"/>
            <a:ext cx="3413126" cy="10973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5B7760-DBE9-7F4D-B3EB-719FB338BA05}"/>
              </a:ext>
            </a:extLst>
          </p:cNvPr>
          <p:cNvSpPr txBox="1"/>
          <p:nvPr/>
        </p:nvSpPr>
        <p:spPr>
          <a:xfrm>
            <a:off x="2806699" y="1000126"/>
            <a:ext cx="18773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Convective Environment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B63966B-4863-8B38-F79A-34B503FEF40E}"/>
                  </a:ext>
                </a:extLst>
              </p:cNvPr>
              <p:cNvSpPr txBox="1"/>
              <p:nvPr/>
            </p:nvSpPr>
            <p:spPr>
              <a:xfrm>
                <a:off x="1479667" y="2669809"/>
                <a:ext cx="13017730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Ingredients that led to heavy rain event:</a:t>
                </a:r>
              </a:p>
              <a:p>
                <a:pPr marL="1485946" lvl="1" indent="-5715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Strong upper-level divergence remnant from Norbert</a:t>
                </a:r>
              </a:p>
              <a:p>
                <a:pPr marL="1485946" lvl="1" indent="-5715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Strong mid-level moisture transport from SW</a:t>
                </a:r>
              </a:p>
              <a:p>
                <a:pPr marL="1485946" lvl="1" indent="-5715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Forced flow around surface high</a:t>
                </a:r>
              </a:p>
              <a:p>
                <a:pPr marL="1485946" lvl="1" indent="-5715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Dew points in 60s to 70s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℉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1485946" lvl="1" indent="-5715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Extremely warm SST in Gulf of California (&gt;30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1485946" lvl="1" indent="-5715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Development of MCSs and eventual merging lead to torrential downpour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B63966B-4863-8B38-F79A-34B503FEF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667" y="2669809"/>
                <a:ext cx="13017730" cy="5078313"/>
              </a:xfrm>
              <a:prstGeom prst="rect">
                <a:avLst/>
              </a:prstGeom>
              <a:blipFill>
                <a:blip r:embed="rId3"/>
                <a:stretch>
                  <a:fillRect l="-1311" t="-1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7718CC7-B64C-4DC6-125E-3DF32630F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1077" y="6013794"/>
            <a:ext cx="7013575" cy="6449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C3CCA4-20AA-5E1A-DF80-E1FCA3D48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875" y="8204972"/>
            <a:ext cx="8088797" cy="4762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E34764-76AA-DEA8-0407-2210C05AB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7454" y="774700"/>
            <a:ext cx="6780819" cy="5083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3E8BCC-D4D4-61FD-3AC7-B60474F204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0087"/>
          <a:stretch/>
        </p:blipFill>
        <p:spPr>
          <a:xfrm>
            <a:off x="10076384" y="7407717"/>
            <a:ext cx="5987530" cy="555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530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BA6879-DEFF-2D4A-BC99-173FA49FE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4174" y="12618683"/>
            <a:ext cx="3413126" cy="10973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5B7760-DBE9-7F4D-B3EB-719FB338BA05}"/>
              </a:ext>
            </a:extLst>
          </p:cNvPr>
          <p:cNvSpPr txBox="1"/>
          <p:nvPr/>
        </p:nvSpPr>
        <p:spPr>
          <a:xfrm>
            <a:off x="2806699" y="1000126"/>
            <a:ext cx="18773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Objective – Using the WRF-ARW Model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E893F2-1DA2-9011-A844-E9F5DB091C7D}"/>
              </a:ext>
            </a:extLst>
          </p:cNvPr>
          <p:cNvSpPr txBox="1"/>
          <p:nvPr/>
        </p:nvSpPr>
        <p:spPr>
          <a:xfrm>
            <a:off x="871652" y="2617934"/>
            <a:ext cx="226438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Advanced Research Weather Research and Forecasting mesoscale model (ARW-WRF) – Version 4.4.1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Two-way nesting procedures were executed:</a:t>
            </a:r>
          </a:p>
          <a:p>
            <a:pPr marL="1257346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Outer domain (30 km grid resolution)</a:t>
            </a:r>
          </a:p>
          <a:p>
            <a:pPr marL="1257346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Second nest (10 km grid resolution)</a:t>
            </a:r>
          </a:p>
          <a:p>
            <a:pPr marL="1257346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Third nest (3 km grid resolution)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 Rapid Update Cycle (RUC) land-surface model was used for topographical 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convective parameterization was used specializing in entrainment and comprehensive microphysics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665379-54FF-1F4E-5BFC-364B7CF84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036" y="7183767"/>
            <a:ext cx="13674193" cy="5586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6CCEAD-7F6A-FF08-6835-E659D66686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820" b="63758"/>
          <a:stretch/>
        </p:blipFill>
        <p:spPr>
          <a:xfrm>
            <a:off x="16281858" y="7183767"/>
            <a:ext cx="7076894" cy="484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3263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BA6879-DEFF-2D4A-BC99-173FA49FE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4174" y="12618683"/>
            <a:ext cx="3413126" cy="10973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5B7760-DBE9-7F4D-B3EB-719FB338BA05}"/>
              </a:ext>
            </a:extLst>
          </p:cNvPr>
          <p:cNvSpPr txBox="1"/>
          <p:nvPr/>
        </p:nvSpPr>
        <p:spPr>
          <a:xfrm>
            <a:off x="2806699" y="1000126"/>
            <a:ext cx="18773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WRF-ARW Model Outputs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40F663-F93E-7CC3-6BC9-A10191D96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425" y="2326196"/>
            <a:ext cx="7637953" cy="7637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1E3597-9488-1F32-5287-3F1B8B97E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7087" y="2326196"/>
            <a:ext cx="7637953" cy="7637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39943E-A68B-2799-E648-3EA5987759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79" b="7220"/>
          <a:stretch/>
        </p:blipFill>
        <p:spPr>
          <a:xfrm>
            <a:off x="478222" y="2326196"/>
            <a:ext cx="7435494" cy="76379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C23DA3-057F-2F83-B446-14DBC661DA52}"/>
              </a:ext>
            </a:extLst>
          </p:cNvPr>
          <p:cNvSpPr txBox="1"/>
          <p:nvPr/>
        </p:nvSpPr>
        <p:spPr>
          <a:xfrm>
            <a:off x="478222" y="10274531"/>
            <a:ext cx="7435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Fig. High CAPE, supports strong early morning storms in and around Phoenix. Note the strong mid-level winds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D8CCF4-EC2E-C1BF-D195-45776A3FE4CA}"/>
              </a:ext>
            </a:extLst>
          </p:cNvPr>
          <p:cNvSpPr txBox="1"/>
          <p:nvPr/>
        </p:nvSpPr>
        <p:spPr>
          <a:xfrm>
            <a:off x="8411425" y="10274531"/>
            <a:ext cx="7637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Fig. CAPE is increasing in Arizona during the early morning hours of September 8th, 2014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B61E47-1553-2B72-7821-2B86F76DCF11}"/>
              </a:ext>
            </a:extLst>
          </p:cNvPr>
          <p:cNvSpPr txBox="1"/>
          <p:nvPr/>
        </p:nvSpPr>
        <p:spPr>
          <a:xfrm>
            <a:off x="16547086" y="10274531"/>
            <a:ext cx="7637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Fig. Winds and Precipitable Water (PW) September 7th, 2014. Heavy rain is a big threat for PW of 43-49 mm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78320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BA6879-DEFF-2D4A-BC99-173FA49FE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4174" y="12618683"/>
            <a:ext cx="3413126" cy="10973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5B7760-DBE9-7F4D-B3EB-719FB338BA05}"/>
              </a:ext>
            </a:extLst>
          </p:cNvPr>
          <p:cNvSpPr txBox="1"/>
          <p:nvPr/>
        </p:nvSpPr>
        <p:spPr>
          <a:xfrm>
            <a:off x="2806699" y="1000126"/>
            <a:ext cx="18773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WRF-ARW Validations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739F3F-BB9C-A48A-BA31-485B63B3A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49" y="463476"/>
            <a:ext cx="5620999" cy="5620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BB675C-7D62-E1B6-E04C-233474837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90" y="7072794"/>
            <a:ext cx="5620999" cy="5620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EADCD2-2268-2190-2C39-80316B6DC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736" y="5038665"/>
            <a:ext cx="7559197" cy="75591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404C4C-0A1F-2189-FF6A-CE056B59B28F}"/>
              </a:ext>
            </a:extLst>
          </p:cNvPr>
          <p:cNvSpPr txBox="1"/>
          <p:nvPr/>
        </p:nvSpPr>
        <p:spPr>
          <a:xfrm>
            <a:off x="8522790" y="12796734"/>
            <a:ext cx="5393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Fig. Total Precipitation. WRF. 8</a:t>
            </a:r>
            <a:r>
              <a:rPr lang="en-US" sz="20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Sept. 2014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684392-86E3-8545-4004-F3DE548BC42F}"/>
              </a:ext>
            </a:extLst>
          </p:cNvPr>
          <p:cNvSpPr txBox="1"/>
          <p:nvPr/>
        </p:nvSpPr>
        <p:spPr>
          <a:xfrm>
            <a:off x="16391830" y="11792453"/>
            <a:ext cx="675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Fig. Total Precipitation. NOAA Reanalysis. 8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Sept. 2014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883928-FDFD-DF00-B274-B17A70A35B0B}"/>
              </a:ext>
            </a:extLst>
          </p:cNvPr>
          <p:cNvSpPr txBox="1"/>
          <p:nvPr/>
        </p:nvSpPr>
        <p:spPr>
          <a:xfrm>
            <a:off x="388308" y="6227400"/>
            <a:ext cx="6079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Fig. WRF Radar output, 8</a:t>
            </a:r>
            <a:r>
              <a:rPr lang="en-US" sz="20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Sept. 2014. Widespread deep convection underway at 15Z in the morning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1310F2-7317-AF4A-99D4-A949D9807100}"/>
              </a:ext>
            </a:extLst>
          </p:cNvPr>
          <p:cNvSpPr txBox="1"/>
          <p:nvPr/>
        </p:nvSpPr>
        <p:spPr>
          <a:xfrm>
            <a:off x="368767" y="12813398"/>
            <a:ext cx="6079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Fig. WRF Radar output, 8</a:t>
            </a:r>
            <a:r>
              <a:rPr lang="en-US" sz="20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Sept. 2014. Major flash flood event for the Phoenix area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799F55-1BF5-38EF-FC92-6DDE6DCE38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16219521" y="5038666"/>
            <a:ext cx="7096149" cy="67019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544A25A-0009-9DD1-F519-F345C4496609}"/>
              </a:ext>
            </a:extLst>
          </p:cNvPr>
          <p:cNvSpPr txBox="1"/>
          <p:nvPr/>
        </p:nvSpPr>
        <p:spPr>
          <a:xfrm>
            <a:off x="7022100" y="2790506"/>
            <a:ext cx="16766926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WRF model predicted radar output for 1800Z 8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Sept., at the time of the flood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also predicted rain would propagate over Tucson on 1200Z on 9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Sept. 2014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90A7541-F6F3-3370-C252-EE1FE0E38671}"/>
              </a:ext>
            </a:extLst>
          </p:cNvPr>
          <p:cNvSpPr/>
          <p:nvPr/>
        </p:nvSpPr>
        <p:spPr>
          <a:xfrm>
            <a:off x="19002895" y="8196349"/>
            <a:ext cx="2044930" cy="20283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8E798F7-71EE-5534-ABCD-E3328BB22FE0}"/>
              </a:ext>
            </a:extLst>
          </p:cNvPr>
          <p:cNvCxnSpPr>
            <a:cxnSpLocks/>
            <a:stCxn id="18" idx="2"/>
          </p:cNvCxnSpPr>
          <p:nvPr/>
        </p:nvCxnSpPr>
        <p:spPr>
          <a:xfrm flipH="1" flipV="1">
            <a:off x="10922924" y="7631084"/>
            <a:ext cx="8079971" cy="1579418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42192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1851CD-0216-2B41-B767-88281CB16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2807" y="785811"/>
            <a:ext cx="1028985" cy="11461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3BF048-51F2-6942-8D04-6BFC80BE3676}"/>
              </a:ext>
            </a:extLst>
          </p:cNvPr>
          <p:cNvSpPr/>
          <p:nvPr/>
        </p:nvSpPr>
        <p:spPr>
          <a:xfrm>
            <a:off x="1369874" y="13444538"/>
            <a:ext cx="21647426" cy="271462"/>
          </a:xfrm>
          <a:prstGeom prst="rect">
            <a:avLst/>
          </a:prstGeom>
          <a:solidFill>
            <a:srgbClr val="025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74F5AF-09EF-6B45-8A45-79763BFA39C1}"/>
              </a:ext>
            </a:extLst>
          </p:cNvPr>
          <p:cNvSpPr txBox="1"/>
          <p:nvPr/>
        </p:nvSpPr>
        <p:spPr>
          <a:xfrm>
            <a:off x="2806699" y="1000126"/>
            <a:ext cx="18773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and Future Directions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B8978F-DD4A-D6EE-FDF5-16C3CD8E9B35}"/>
              </a:ext>
            </a:extLst>
          </p:cNvPr>
          <p:cNvSpPr txBox="1"/>
          <p:nvPr/>
        </p:nvSpPr>
        <p:spPr>
          <a:xfrm>
            <a:off x="1369873" y="2217898"/>
            <a:ext cx="12246373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389438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Observations and mesoscale modeling tools improve the understanding of the role of radiative and thermodynamic conditions on surface heating and convective intensity</a:t>
            </a:r>
          </a:p>
          <a:p>
            <a:pPr marL="457200" indent="-457200" defTabSz="4389438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Model validations with satellite and radar products demonstrate skill of the WRF-ARW in predicting the conditions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during the flash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flood event</a:t>
            </a:r>
          </a:p>
          <a:p>
            <a:pPr marL="457200" indent="-457200" defTabSz="4389438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resolution is refined, the model remains stable, and most variables agree with observations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ndalus" panose="02020603050405020304" pitchFamily="18" charset="-78"/>
            </a:endParaRPr>
          </a:p>
          <a:p>
            <a:pPr marL="457200" indent="-457200" defTabSz="4389438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Interrelationships between SSTs in the Gulf and rainfall amounts in adjacent land regions need further evaluation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160FE0-07FB-EF8F-7400-42DE950D2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8912" y="2399510"/>
            <a:ext cx="8253895" cy="5573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31A94B-63A9-0B0F-8820-BAC8CD1F1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0486" y="8403806"/>
            <a:ext cx="6230745" cy="4604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51CA16-EB82-6796-420C-973A660D9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379" y="8372839"/>
            <a:ext cx="5481685" cy="4623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266E72-42D4-80B8-95E7-502F01D4E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570" y="8392032"/>
            <a:ext cx="5071676" cy="460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9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</TotalTime>
  <Words>470</Words>
  <Application>Microsoft Office PowerPoint</Application>
  <PresentationFormat>Custom</PresentationFormat>
  <Paragraphs>43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Owensby, Anna E.</dc:creator>
  <cp:lastModifiedBy>Coe, Michelle A - (macoe)</cp:lastModifiedBy>
  <cp:revision>24</cp:revision>
  <dcterms:created xsi:type="dcterms:W3CDTF">2017-01-13T18:50:03Z</dcterms:created>
  <dcterms:modified xsi:type="dcterms:W3CDTF">2023-04-14T21:33:03Z</dcterms:modified>
</cp:coreProperties>
</file>